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8800425" cy="4320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494F"/>
    <a:srgbClr val="080442"/>
    <a:srgbClr val="C9A6E4"/>
    <a:srgbClr val="7030A0"/>
    <a:srgbClr val="772D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9957BB-435F-06C3-3A02-B0016A93E711}" v="305" dt="2024-11-11T22:51:40.246"/>
    <p1510:client id="{56C30BD3-94F1-68E0-CC1C-6506BD79630F}" v="27" dt="2024-11-11T23:21:26.322"/>
    <p1510:client id="{8AE9C0C6-0A08-5953-5F7D-00CCEC129BFF}" v="664" dt="2024-11-11T20:52:02.186"/>
    <p1510:client id="{DE4FCA83-8859-8079-99E1-E5B11D149CD8}" v="18" dt="2024-11-11T23:23:05.9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217" autoAdjust="0"/>
    <p:restoredTop sz="94660"/>
  </p:normalViewPr>
  <p:slideViewPr>
    <p:cSldViewPr snapToGrid="0">
      <p:cViewPr>
        <p:scale>
          <a:sx n="25" d="100"/>
          <a:sy n="25" d="100"/>
        </p:scale>
        <p:origin x="3066" y="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0032" y="7070108"/>
            <a:ext cx="24480361" cy="15040222"/>
          </a:xfrm>
        </p:spPr>
        <p:txBody>
          <a:bodyPr anchor="b"/>
          <a:lstStyle>
            <a:lvl1pPr algn="ctr">
              <a:defRPr sz="18898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053" y="22690338"/>
            <a:ext cx="21600319" cy="10430151"/>
          </a:xfrm>
        </p:spPr>
        <p:txBody>
          <a:bodyPr/>
          <a:lstStyle>
            <a:lvl1pPr marL="0" indent="0" algn="ctr">
              <a:buNone/>
              <a:defRPr sz="7559"/>
            </a:lvl1pPr>
            <a:lvl2pPr marL="1440043" indent="0" algn="ctr">
              <a:buNone/>
              <a:defRPr sz="6299"/>
            </a:lvl2pPr>
            <a:lvl3pPr marL="2880086" indent="0" algn="ctr">
              <a:buNone/>
              <a:defRPr sz="5669"/>
            </a:lvl3pPr>
            <a:lvl4pPr marL="4320129" indent="0" algn="ctr">
              <a:buNone/>
              <a:defRPr sz="5040"/>
            </a:lvl4pPr>
            <a:lvl5pPr marL="5760171" indent="0" algn="ctr">
              <a:buNone/>
              <a:defRPr sz="5040"/>
            </a:lvl5pPr>
            <a:lvl6pPr marL="7200214" indent="0" algn="ctr">
              <a:buNone/>
              <a:defRPr sz="5040"/>
            </a:lvl6pPr>
            <a:lvl7pPr marL="8640257" indent="0" algn="ctr">
              <a:buNone/>
              <a:defRPr sz="5040"/>
            </a:lvl7pPr>
            <a:lvl8pPr marL="10080300" indent="0" algn="ctr">
              <a:buNone/>
              <a:defRPr sz="5040"/>
            </a:lvl8pPr>
            <a:lvl9pPr marL="11520343" indent="0" algn="ctr">
              <a:buNone/>
              <a:defRPr sz="5040"/>
            </a:lvl9pPr>
          </a:lstStyle>
          <a:p>
            <a:r>
              <a:rPr lang="pt-BR"/>
              <a:t>Clique para editar o estilo do subtítulo Mestre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24/11/2025</a:t>
            </a:fld>
            <a:endParaRPr lang="pt-B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04651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24/11/2025</a:t>
            </a:fld>
            <a:endParaRPr lang="pt-B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44802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10306" y="2300034"/>
            <a:ext cx="6210092" cy="3661054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0031" y="2300034"/>
            <a:ext cx="18270270" cy="36610544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24/11/2025</a:t>
            </a:fld>
            <a:endParaRPr lang="pt-B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49504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24/11/2025</a:t>
            </a:fld>
            <a:endParaRPr lang="pt-B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52847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030" y="10770172"/>
            <a:ext cx="24840367" cy="17970262"/>
          </a:xfrm>
        </p:spPr>
        <p:txBody>
          <a:bodyPr anchor="b"/>
          <a:lstStyle>
            <a:lvl1pPr>
              <a:defRPr sz="18898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5030" y="28910440"/>
            <a:ext cx="24840367" cy="9450136"/>
          </a:xfrm>
        </p:spPr>
        <p:txBody>
          <a:bodyPr/>
          <a:lstStyle>
            <a:lvl1pPr marL="0" indent="0">
              <a:buNone/>
              <a:defRPr sz="7559">
                <a:solidFill>
                  <a:schemeClr val="tx1"/>
                </a:solidFill>
              </a:defRPr>
            </a:lvl1pPr>
            <a:lvl2pPr marL="1440043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2pPr>
            <a:lvl3pPr marL="288008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320129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5760171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7200214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8640257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00803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1520343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24/11/2025</a:t>
            </a:fld>
            <a:endParaRPr lang="pt-B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16195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0029" y="11500170"/>
            <a:ext cx="12240181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80215" y="11500170"/>
            <a:ext cx="12240181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24/11/2025</a:t>
            </a:fld>
            <a:endParaRPr lang="pt-B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85162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300044"/>
            <a:ext cx="24840367" cy="8350126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784" y="10590160"/>
            <a:ext cx="12183928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784" y="15780233"/>
            <a:ext cx="12183928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80217" y="10590160"/>
            <a:ext cx="12243932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80217" y="15780233"/>
            <a:ext cx="12243932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24/11/2025</a:t>
            </a:fld>
            <a:endParaRPr lang="pt-B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64645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24/11/2025</a:t>
            </a:fld>
            <a:endParaRPr lang="pt-B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79457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24/11/2025</a:t>
            </a:fld>
            <a:endParaRPr lang="pt-B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23124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3932" y="6220102"/>
            <a:ext cx="14580215" cy="30700453"/>
          </a:xfrm>
        </p:spPr>
        <p:txBody>
          <a:bodyPr/>
          <a:lstStyle>
            <a:lvl1pPr>
              <a:defRPr sz="10079"/>
            </a:lvl1pPr>
            <a:lvl2pPr>
              <a:defRPr sz="8819"/>
            </a:lvl2pPr>
            <a:lvl3pPr>
              <a:defRPr sz="7559"/>
            </a:lvl3pPr>
            <a:lvl4pPr>
              <a:defRPr sz="6299"/>
            </a:lvl4pPr>
            <a:lvl5pPr>
              <a:defRPr sz="6299"/>
            </a:lvl5pPr>
            <a:lvl6pPr>
              <a:defRPr sz="6299"/>
            </a:lvl6pPr>
            <a:lvl7pPr>
              <a:defRPr sz="6299"/>
            </a:lvl7pPr>
            <a:lvl8pPr>
              <a:defRPr sz="6299"/>
            </a:lvl8pPr>
            <a:lvl9pPr>
              <a:defRPr sz="6299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24/11/2025</a:t>
            </a:fld>
            <a:endParaRPr lang="pt-B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95950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3932" y="6220102"/>
            <a:ext cx="14580215" cy="30700453"/>
          </a:xfrm>
        </p:spPr>
        <p:txBody>
          <a:bodyPr anchor="t"/>
          <a:lstStyle>
            <a:lvl1pPr marL="0" indent="0">
              <a:buNone/>
              <a:defRPr sz="10079"/>
            </a:lvl1pPr>
            <a:lvl2pPr marL="1440043" indent="0">
              <a:buNone/>
              <a:defRPr sz="8819"/>
            </a:lvl2pPr>
            <a:lvl3pPr marL="2880086" indent="0">
              <a:buNone/>
              <a:defRPr sz="7559"/>
            </a:lvl3pPr>
            <a:lvl4pPr marL="4320129" indent="0">
              <a:buNone/>
              <a:defRPr sz="6299"/>
            </a:lvl4pPr>
            <a:lvl5pPr marL="5760171" indent="0">
              <a:buNone/>
              <a:defRPr sz="6299"/>
            </a:lvl5pPr>
            <a:lvl6pPr marL="7200214" indent="0">
              <a:buNone/>
              <a:defRPr sz="6299"/>
            </a:lvl6pPr>
            <a:lvl7pPr marL="8640257" indent="0">
              <a:buNone/>
              <a:defRPr sz="6299"/>
            </a:lvl7pPr>
            <a:lvl8pPr marL="10080300" indent="0">
              <a:buNone/>
              <a:defRPr sz="6299"/>
            </a:lvl8pPr>
            <a:lvl9pPr marL="11520343" indent="0">
              <a:buNone/>
              <a:defRPr sz="6299"/>
            </a:lvl9pPr>
          </a:lstStyle>
          <a:p>
            <a:r>
              <a:rPr lang="pt-BR" dirty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24/11/2025</a:t>
            </a:fld>
            <a:endParaRPr lang="pt-B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36493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0029" y="2300044"/>
            <a:ext cx="24840367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029" y="11500170"/>
            <a:ext cx="24840367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85531-4E6B-49CA-97D3-087F430CF305}" type="datetimeFigureOut">
              <a:rPr lang="pt-BR" smtClean="0"/>
              <a:t>24/11/2025</a:t>
            </a:fld>
            <a:endParaRPr lang="pt-B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6FA96-3119-477E-B69D-35292D4D33F5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52855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880086" rtl="0" eaLnBrk="1" latinLnBrk="0" hangingPunct="1">
        <a:lnSpc>
          <a:spcPct val="90000"/>
        </a:lnSpc>
        <a:spcBef>
          <a:spcPct val="0"/>
        </a:spcBef>
        <a:buNone/>
        <a:defRPr sz="1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0021" indent="-720021" algn="l" defTabSz="2880086" rtl="0" eaLnBrk="1" latinLnBrk="0" hangingPunct="1">
        <a:lnSpc>
          <a:spcPct val="90000"/>
        </a:lnSpc>
        <a:spcBef>
          <a:spcPts val="3150"/>
        </a:spcBef>
        <a:buFont typeface="Arial" panose="020B0604020202020204" pitchFamily="34" charset="0"/>
        <a:buChar char="•"/>
        <a:defRPr sz="8819" kern="1200">
          <a:solidFill>
            <a:schemeClr val="tx1"/>
          </a:solidFill>
          <a:latin typeface="+mn-lt"/>
          <a:ea typeface="+mn-ea"/>
          <a:cs typeface="+mn-cs"/>
        </a:defRPr>
      </a:lvl1pPr>
      <a:lvl2pPr marL="21600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7559" kern="1200">
          <a:solidFill>
            <a:schemeClr val="tx1"/>
          </a:solidFill>
          <a:latin typeface="+mn-lt"/>
          <a:ea typeface="+mn-ea"/>
          <a:cs typeface="+mn-cs"/>
        </a:defRPr>
      </a:lvl2pPr>
      <a:lvl3pPr marL="3600107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6299" kern="1200">
          <a:solidFill>
            <a:schemeClr val="tx1"/>
          </a:solidFill>
          <a:latin typeface="+mn-lt"/>
          <a:ea typeface="+mn-ea"/>
          <a:cs typeface="+mn-cs"/>
        </a:defRPr>
      </a:lvl3pPr>
      <a:lvl4pPr marL="5040150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6480193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920236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9360278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800321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22403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1pPr>
      <a:lvl2pPr marL="14400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880086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3pPr>
      <a:lvl4pPr marL="4320129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5760171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200214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8640257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08030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15203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D9BA0CFF-C4E1-4894-8C6C-69F54DA65073}"/>
              </a:ext>
            </a:extLst>
          </p:cNvPr>
          <p:cNvSpPr txBox="1"/>
          <p:nvPr/>
        </p:nvSpPr>
        <p:spPr>
          <a:xfrm>
            <a:off x="2246291" y="626221"/>
            <a:ext cx="24223329" cy="1800000"/>
          </a:xfrm>
          <a:prstGeom prst="rect">
            <a:avLst/>
          </a:prstGeom>
          <a:solidFill>
            <a:srgbClr val="BD4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pt-BR" sz="4500" b="1" dirty="0">
                <a:latin typeface="Arial" panose="020B0604020202020204" pitchFamily="34" charset="0"/>
                <a:cs typeface="Arial" panose="020B0604020202020204" pitchFamily="34" charset="0"/>
              </a:rPr>
              <a:t>ETEC ASTOR DE MATTOS CARVALHO</a:t>
            </a:r>
          </a:p>
          <a:p>
            <a:pPr algn="ctr"/>
            <a:r>
              <a:rPr lang="pt-BR" sz="4000" dirty="0"/>
              <a:t>02 de dezembro de 2025</a:t>
            </a:r>
          </a:p>
        </p:txBody>
      </p:sp>
      <p:sp>
        <p:nvSpPr>
          <p:cNvPr id="10" name="CaixaDeTexto 6">
            <a:extLst>
              <a:ext uri="{FF2B5EF4-FFF2-40B4-BE49-F238E27FC236}">
                <a16:creationId xmlns:a16="http://schemas.microsoft.com/office/drawing/2014/main" id="{3E4DCC22-93EF-470B-A565-14C3A6A2E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4463" y="2529850"/>
            <a:ext cx="24235157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4400" b="1" dirty="0">
                <a:latin typeface="Arial"/>
                <a:cs typeface="Arial"/>
              </a:rPr>
              <a:t>DESVENDANDO OS CUSTOS GERENCIAIS: O SEGREDO DA COCA – COLA PARA BRILHAR E PROSPERAR NO MERCADO</a:t>
            </a:r>
          </a:p>
          <a:p>
            <a:pPr algn="ctr"/>
            <a:endParaRPr lang="pt-BR" sz="30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3000" b="1" dirty="0">
                <a:latin typeface="Arial"/>
                <a:cs typeface="Arial"/>
              </a:rPr>
              <a:t>Kethelyn Dalaqua Oliveira</a:t>
            </a:r>
          </a:p>
          <a:p>
            <a:pPr algn="ctr"/>
            <a:r>
              <a:rPr lang="pt-BR" sz="3000" b="1" dirty="0">
                <a:latin typeface="Arial"/>
                <a:cs typeface="Arial"/>
              </a:rPr>
              <a:t>Orientador: </a:t>
            </a:r>
            <a:r>
              <a:rPr lang="pt-BR" sz="3000" dirty="0">
                <a:latin typeface="Arial"/>
                <a:cs typeface="Arial"/>
              </a:rPr>
              <a:t>Prof. Alexandre Daniel Alves</a:t>
            </a:r>
            <a:endParaRPr lang="pt-BR" sz="3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Conector reto 17">
            <a:extLst>
              <a:ext uri="{FF2B5EF4-FFF2-40B4-BE49-F238E27FC236}">
                <a16:creationId xmlns:a16="http://schemas.microsoft.com/office/drawing/2014/main" id="{E6FE38C5-1AEE-48D6-9768-E63DD9B43EEB}"/>
              </a:ext>
            </a:extLst>
          </p:cNvPr>
          <p:cNvCxnSpPr>
            <a:cxnSpLocks/>
          </p:cNvCxnSpPr>
          <p:nvPr/>
        </p:nvCxnSpPr>
        <p:spPr>
          <a:xfrm>
            <a:off x="742950" y="35658074"/>
            <a:ext cx="27344456" cy="0"/>
          </a:xfrm>
          <a:prstGeom prst="line">
            <a:avLst/>
          </a:prstGeom>
          <a:ln w="88900">
            <a:solidFill>
              <a:srgbClr val="BD4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8381178C-5FBF-4AEC-AA82-9A72BA04B5DE}"/>
              </a:ext>
            </a:extLst>
          </p:cNvPr>
          <p:cNvSpPr txBox="1"/>
          <p:nvPr/>
        </p:nvSpPr>
        <p:spPr>
          <a:xfrm>
            <a:off x="677806" y="36012851"/>
            <a:ext cx="27428656" cy="509844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200" b="1" cap="all" dirty="0"/>
              <a:t>AGRADECIMENTOS</a:t>
            </a:r>
          </a:p>
          <a:p>
            <a:pPr algn="ctr"/>
            <a:r>
              <a:rPr lang="pt-BR" sz="2800" dirty="0"/>
              <a:t>Agradecemos a todos os professores pela dedicação, paciência e pelos valiosos ensinamentos. A Deus, por nos conceder força, sabedoria e perseverança ao longo desta jornada.</a:t>
            </a:r>
          </a:p>
          <a:p>
            <a:pPr algn="ctr"/>
            <a:r>
              <a:rPr lang="pt-BR" sz="2800" dirty="0"/>
              <a:t>A todos que, de alguma forma, estiveram presentes e contribuíram para que esta experiência se tornasse ainda mais significativa, o nosso sincero agradecimento.</a:t>
            </a:r>
          </a:p>
          <a:p>
            <a:pPr algn="ctr"/>
            <a:r>
              <a:rPr lang="pt-BR" sz="2800" dirty="0"/>
              <a:t>E, por fim, a todos que, direta ou indiretamente, participaram da nossa formação, expressamos o nosso profundo reconhecimento e gratidão.</a:t>
            </a:r>
          </a:p>
          <a:p>
            <a:pPr algn="ctr"/>
            <a:endParaRPr lang="pt-BR" sz="3200" b="1" cap="all" dirty="0"/>
          </a:p>
          <a:p>
            <a:pPr algn="ctr"/>
            <a:r>
              <a:rPr lang="pt-BR" sz="3200" b="1" cap="all" dirty="0"/>
              <a:t>PRINCIPAIS REFERÊNCIAS BIBLIOGRÁFICAS</a:t>
            </a:r>
            <a:endParaRPr lang="pt-BR" sz="3200" b="1" cap="all" dirty="0">
              <a:ea typeface="Calibri"/>
              <a:cs typeface="Calibri"/>
            </a:endParaRPr>
          </a:p>
          <a:p>
            <a:pPr algn="ctr"/>
            <a:r>
              <a:rPr lang="pt-BR" sz="2800" dirty="0"/>
              <a:t>KAPLAN, R.; COOPER, R. </a:t>
            </a:r>
            <a:r>
              <a:rPr lang="pt-BR" sz="2800" b="1" dirty="0"/>
              <a:t>Gestão de Custos e Desempenho</a:t>
            </a:r>
            <a:r>
              <a:rPr lang="pt-BR" sz="2800" dirty="0"/>
              <a:t>. São Paulo: Atlas, 2020.</a:t>
            </a:r>
            <a:br>
              <a:rPr lang="pt-BR" sz="2800" dirty="0"/>
            </a:br>
            <a:r>
              <a:rPr lang="pt-BR" sz="2800" dirty="0"/>
              <a:t>MARION, J. C. </a:t>
            </a:r>
            <a:r>
              <a:rPr lang="pt-BR" sz="2800" b="1" dirty="0"/>
              <a:t>Contabilidade Empresarial</a:t>
            </a:r>
            <a:r>
              <a:rPr lang="pt-BR" sz="2800" dirty="0"/>
              <a:t>. 15. ed. São Paulo: Atlas, 2022.</a:t>
            </a:r>
            <a:br>
              <a:rPr lang="pt-BR" sz="2800" dirty="0"/>
            </a:br>
            <a:r>
              <a:rPr lang="pt-BR" sz="2800" dirty="0"/>
              <a:t>IUDÍCIBUS, S.; MARTINS, E.; GELBCKE, E. R. </a:t>
            </a:r>
            <a:r>
              <a:rPr lang="pt-BR" sz="2800" b="1" dirty="0"/>
              <a:t>Manual de Contabilidade Societária</a:t>
            </a:r>
            <a:r>
              <a:rPr lang="pt-BR" sz="2800" dirty="0"/>
              <a:t>. 4. ed. São Paulo: Atlas, 2021.</a:t>
            </a:r>
            <a:br>
              <a:rPr lang="pt-BR" sz="2800" dirty="0"/>
            </a:br>
            <a:r>
              <a:rPr lang="pt-BR" sz="2800" dirty="0"/>
              <a:t>THE COCA-COLA COMPANY. </a:t>
            </a:r>
            <a:r>
              <a:rPr lang="pt-BR" sz="2800" b="1" dirty="0"/>
              <a:t>Annual Report 2023</a:t>
            </a:r>
            <a:r>
              <a:rPr lang="pt-BR" sz="2800" dirty="0"/>
              <a:t>. Disponível em: www.coca-colacompany.com.</a:t>
            </a:r>
            <a:br>
              <a:rPr lang="pt-BR" sz="2800" dirty="0"/>
            </a:br>
            <a:r>
              <a:rPr lang="pt-BR" sz="2800" dirty="0"/>
              <a:t>KPMG. </a:t>
            </a:r>
            <a:r>
              <a:rPr lang="pt-BR" sz="2800" b="1" dirty="0"/>
              <a:t>Global Beverage Insights Report 2024</a:t>
            </a:r>
            <a:r>
              <a:rPr lang="pt-BR" sz="2800" dirty="0"/>
              <a:t>.</a:t>
            </a:r>
            <a:endParaRPr lang="pt-BR" sz="2800" dirty="0">
              <a:latin typeface="Calibri"/>
              <a:ea typeface="Calibri"/>
              <a:cs typeface="Arial"/>
            </a:endParaRPr>
          </a:p>
          <a:p>
            <a:pPr algn="ctr"/>
            <a:endParaRPr lang="pt-BR" sz="2800" dirty="0">
              <a:ea typeface="Calibri" panose="020F0502020204030204"/>
              <a:cs typeface="Calibri"/>
            </a:endParaRPr>
          </a:p>
          <a:p>
            <a:pPr algn="ctr"/>
            <a:endParaRPr lang="pt-BR" sz="2400" dirty="0">
              <a:ea typeface="Calibri" panose="020F0502020204030204"/>
              <a:cs typeface="Calibri" panose="020F0502020204030204"/>
            </a:endParaRP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75D3DE07-360C-4D6A-92F3-EC9ADE8855E6}"/>
              </a:ext>
            </a:extLst>
          </p:cNvPr>
          <p:cNvSpPr txBox="1"/>
          <p:nvPr/>
        </p:nvSpPr>
        <p:spPr>
          <a:xfrm>
            <a:off x="740809" y="6312021"/>
            <a:ext cx="13320000" cy="1040454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just"/>
            <a:r>
              <a:rPr lang="pt-BR" sz="3600" b="1" dirty="0"/>
              <a:t>INTRODUÇÃO</a:t>
            </a:r>
          </a:p>
          <a:p>
            <a:pPr algn="just"/>
            <a:endParaRPr lang="pt-BR" sz="3600" b="1" dirty="0">
              <a:ea typeface="+mn-lt"/>
              <a:cs typeface="+mn-lt"/>
            </a:endParaRPr>
          </a:p>
          <a:p>
            <a:pPr algn="just"/>
            <a:r>
              <a:rPr lang="pt-BR" sz="3200" dirty="0"/>
              <a:t>Este trabalho destaca a administração estratégica dos custos gerenciais da Coca-Cola como um fator crucial para a rentabilidade em um mercado competitivo. Em vez de se concentrar apenas no passado (contabilidade), a empresa ajusta os custos para alcançar objetivos, empregando a otimização de operações, tecnologia e logística. O objetivo é aumentar a lucratividade e diminuir riscos por meio da eficiência de custos, assegurando inovação e desenvolvimento sustentável.</a:t>
            </a:r>
          </a:p>
          <a:p>
            <a:pPr algn="just"/>
            <a:endParaRPr lang="pt-BR" sz="3200" dirty="0"/>
          </a:p>
          <a:p>
            <a:pPr algn="just"/>
            <a:r>
              <a:rPr lang="pt-BR" sz="3200" dirty="0"/>
              <a:t>A The Coca-Cola Company emprega a "gestão de custos gerenciais" como tática para preservar sua posição de liderança mundial. Essa estratégia se concentra em direcionar os gastos para decisões futuras, inovação e eficiência, o que resulta em maior lucratividade. O artigo investiga como pilares de custos, ferramentas, tecnologia e cadeia de suprimentos colaboram para esse objetivo, além de fomentar a sustentabilidade e a responsabilidade social. A principal dúvida é como maximizar lucros e operações sem comprometer o crescimento e a inovação.</a:t>
            </a:r>
          </a:p>
          <a:p>
            <a:pPr algn="just"/>
            <a:endParaRPr lang="pt-BR" sz="3200" dirty="0"/>
          </a:p>
          <a:p>
            <a:pPr algn="just"/>
            <a:r>
              <a:rPr lang="pt-BR" sz="3200" dirty="0"/>
              <a:t>A compreensão dessa estrutura de custos é essencial para explicar como a Coca-Cola mantém sua competitividade global e sua capacidade de gerar crescimento contínuo. Ao integrar a contabilidade gerencial com estratégias de mercado e análises de eficiência operacional, a empresa consegue reduzir riscos, aumentar a rentabilidade e responder rapidamente às mudanças do ambiente econômico.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33387386-60FF-4476-8EF5-3ECA240B32DC}"/>
              </a:ext>
            </a:extLst>
          </p:cNvPr>
          <p:cNvSpPr txBox="1"/>
          <p:nvPr/>
        </p:nvSpPr>
        <p:spPr>
          <a:xfrm>
            <a:off x="742949" y="5328647"/>
            <a:ext cx="27344457" cy="769441"/>
          </a:xfrm>
          <a:prstGeom prst="rect">
            <a:avLst/>
          </a:prstGeom>
          <a:solidFill>
            <a:srgbClr val="BD494F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chemeClr val="bg1"/>
                </a:solidFill>
              </a:rPr>
              <a:t>TÉCNICO EM CONTABILIDADE </a:t>
            </a:r>
          </a:p>
        </p:txBody>
      </p:sp>
      <p:cxnSp>
        <p:nvCxnSpPr>
          <p:cNvPr id="32" name="Conector reto 31">
            <a:extLst>
              <a:ext uri="{FF2B5EF4-FFF2-40B4-BE49-F238E27FC236}">
                <a16:creationId xmlns:a16="http://schemas.microsoft.com/office/drawing/2014/main" id="{3D808EBE-86A6-419D-AABE-D7AA8068A08D}"/>
              </a:ext>
            </a:extLst>
          </p:cNvPr>
          <p:cNvCxnSpPr>
            <a:cxnSpLocks/>
          </p:cNvCxnSpPr>
          <p:nvPr/>
        </p:nvCxnSpPr>
        <p:spPr>
          <a:xfrm>
            <a:off x="14399998" y="6359745"/>
            <a:ext cx="137965" cy="28873215"/>
          </a:xfrm>
          <a:prstGeom prst="line">
            <a:avLst/>
          </a:prstGeom>
          <a:ln w="76200">
            <a:solidFill>
              <a:srgbClr val="BD4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606ED75F-2D24-4C1D-9C7B-078D30D222B7}"/>
              </a:ext>
            </a:extLst>
          </p:cNvPr>
          <p:cNvSpPr txBox="1"/>
          <p:nvPr/>
        </p:nvSpPr>
        <p:spPr>
          <a:xfrm>
            <a:off x="14877152" y="28061330"/>
            <a:ext cx="13320000" cy="672001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3600" b="1" dirty="0"/>
              <a:t>CONCLUSÃO</a:t>
            </a:r>
            <a:endParaRPr lang="pt-BR" dirty="0"/>
          </a:p>
          <a:p>
            <a:endParaRPr lang="pt-BR" sz="3600" b="1" dirty="0">
              <a:cs typeface="Calibri"/>
            </a:endParaRPr>
          </a:p>
          <a:p>
            <a:pPr algn="just"/>
            <a:r>
              <a:rPr lang="pt-BR" sz="3200" dirty="0"/>
              <a:t>A gestão estratégica de custos adotada pela The Coca-Cola Company demonstra que competitividade e rentabilidade dependem de decisões fundamentadas, alinhadas à análise contínua dos processos e ao uso intensivo de tecnologia. O enfoque em eficiência, inovação, automação e inteligência de dados permite à empresa reduzir riscos, otimizar investimentos e manter sua posição de liderança global. Conclui-se que a integração entre contabilidade gerencial, logística e tecnologia é determinante para sustentar o crescimento e garantir resultados consistentes em mercados cada vez mais desafiadores.</a:t>
            </a:r>
            <a:endParaRPr lang="en-US" dirty="0"/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B4D92FCD-4B08-1B63-7F32-B6FC0BDA5E0C}"/>
              </a:ext>
            </a:extLst>
          </p:cNvPr>
          <p:cNvGrpSpPr/>
          <p:nvPr/>
        </p:nvGrpSpPr>
        <p:grpSpPr>
          <a:xfrm>
            <a:off x="-44" y="40422942"/>
            <a:ext cx="28799999" cy="2780704"/>
            <a:chOff x="-2" y="39154101"/>
            <a:chExt cx="28800000" cy="4049614"/>
          </a:xfrm>
        </p:grpSpPr>
        <p:pic>
          <p:nvPicPr>
            <p:cNvPr id="5" name="Imagem 4">
              <a:extLst>
                <a:ext uri="{FF2B5EF4-FFF2-40B4-BE49-F238E27FC236}">
                  <a16:creationId xmlns:a16="http://schemas.microsoft.com/office/drawing/2014/main" id="{CB96F626-F74A-4619-B3C1-8712FC2D1A4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" y="39154101"/>
              <a:ext cx="28800000" cy="4049614"/>
            </a:xfrm>
            <a:prstGeom prst="rect">
              <a:avLst/>
            </a:prstGeom>
          </p:spPr>
        </p:pic>
        <p:pic>
          <p:nvPicPr>
            <p:cNvPr id="3" name="Imagem 2">
              <a:extLst>
                <a:ext uri="{FF2B5EF4-FFF2-40B4-BE49-F238E27FC236}">
                  <a16:creationId xmlns:a16="http://schemas.microsoft.com/office/drawing/2014/main" id="{3E55FD19-A446-E100-BD90-67D68B1BA7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42172" y="40331571"/>
              <a:ext cx="17827197" cy="2869067"/>
            </a:xfrm>
            <a:prstGeom prst="rect">
              <a:avLst/>
            </a:prstGeom>
          </p:spPr>
        </p:pic>
      </p:grpSp>
      <p:sp>
        <p:nvSpPr>
          <p:cNvPr id="2" name="CaixaDeTexto 1">
            <a:extLst>
              <a:ext uri="{FF2B5EF4-FFF2-40B4-BE49-F238E27FC236}">
                <a16:creationId xmlns:a16="http://schemas.microsoft.com/office/drawing/2014/main" id="{78635647-EDF2-4986-E7B4-E8E02B151C78}"/>
              </a:ext>
            </a:extLst>
          </p:cNvPr>
          <p:cNvSpPr txBox="1"/>
          <p:nvPr/>
        </p:nvSpPr>
        <p:spPr>
          <a:xfrm>
            <a:off x="713019" y="20422810"/>
            <a:ext cx="13245963" cy="1646580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just"/>
            <a:r>
              <a:rPr lang="pt-BR" sz="3600" b="1" dirty="0"/>
              <a:t>DESENVOLVIMENTO</a:t>
            </a:r>
          </a:p>
          <a:p>
            <a:pPr algn="just"/>
            <a:endParaRPr lang="pt-BR" sz="3600" b="1" dirty="0"/>
          </a:p>
          <a:p>
            <a:pPr marL="742950" indent="-742950">
              <a:buAutoNum type="arabicPeriod"/>
            </a:pPr>
            <a:r>
              <a:rPr lang="pt-BR" sz="3600" b="1" dirty="0"/>
              <a:t>Gestão de Custos Integrada</a:t>
            </a:r>
          </a:p>
          <a:p>
            <a:pPr algn="just"/>
            <a:r>
              <a:rPr lang="pt-BR" sz="3200" dirty="0"/>
              <a:t>A Coca-Cola analisa cada etapa da cadeia de valor — desde ingredientes, produção e envase até logística e distribuição — para identificar oportunidades de economia e aumentar a eficiência operacional. Investimentos em marketing, inovação e sustentabilidade são decididos com base no retorno esperado e na capacidade de fortalecer a marca a longo prazo.</a:t>
            </a:r>
          </a:p>
          <a:p>
            <a:endParaRPr lang="pt-BR" sz="3600" dirty="0"/>
          </a:p>
          <a:p>
            <a:r>
              <a:rPr lang="pt-BR" sz="3600" b="1" dirty="0"/>
              <a:t>2. Tecnologia e Automação</a:t>
            </a:r>
          </a:p>
          <a:p>
            <a:pPr algn="just"/>
            <a:r>
              <a:rPr lang="pt-BR" sz="3200" dirty="0"/>
              <a:t>Ferramentas como ERP, SCM e Business Intelligence otimizam processos, reduzem erros e melhoram a integração entre os setores. A automação industrial e a manutenção preditiva elevam a produtividade, diminuem desperdícios e garantem continuidade nas operações.</a:t>
            </a:r>
          </a:p>
          <a:p>
            <a:endParaRPr lang="pt-BR" sz="3600" dirty="0"/>
          </a:p>
          <a:p>
            <a:r>
              <a:rPr lang="pt-BR" sz="3600" b="1" dirty="0"/>
              <a:t>3. Logística e Cadeia de Suprimentos</a:t>
            </a:r>
          </a:p>
          <a:p>
            <a:pPr algn="just"/>
            <a:r>
              <a:rPr lang="pt-BR" sz="3200" dirty="0"/>
              <a:t>A empresa opera uma das cadeias logísticas mais complexas do mundo, exigindo rotas otimizadas, negociação eficiente com fornecedores e gestão inteligente de estoques. A digitalização reduz burocracia e melhora o fluxo operacional.</a:t>
            </a:r>
          </a:p>
          <a:p>
            <a:endParaRPr lang="pt-BR" sz="3600" dirty="0"/>
          </a:p>
          <a:p>
            <a:r>
              <a:rPr lang="pt-BR" sz="3600" b="1" dirty="0"/>
              <a:t>4. Inteligência de Dados e Estratégias de Mercado</a:t>
            </a:r>
          </a:p>
          <a:p>
            <a:pPr algn="just"/>
            <a:r>
              <a:rPr lang="pt-BR" sz="3200" dirty="0"/>
              <a:t>A aplicação de inteligência artificial e big data permite ajustar preços, prever demanda e direcionar campanhas. Isso afeta diretamente a receita, margem de contribuição e rentabilidade.</a:t>
            </a:r>
          </a:p>
          <a:p>
            <a:pPr algn="just"/>
            <a:endParaRPr lang="pt-BR" sz="3200" dirty="0"/>
          </a:p>
          <a:p>
            <a:pPr algn="just"/>
            <a:endParaRPr lang="pt-BR" sz="3200" dirty="0"/>
          </a:p>
          <a:p>
            <a:pPr algn="just"/>
            <a:endParaRPr lang="pt-BR" sz="3200" dirty="0"/>
          </a:p>
          <a:p>
            <a:pPr algn="just"/>
            <a:endParaRPr lang="pt-BR" sz="3600" b="1" dirty="0">
              <a:ea typeface="+mn-lt"/>
              <a:cs typeface="+mn-lt"/>
            </a:endParaRP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20A99F8F-F79C-283E-ED3B-B82C5C8684C2}"/>
              </a:ext>
            </a:extLst>
          </p:cNvPr>
          <p:cNvSpPr txBox="1"/>
          <p:nvPr/>
        </p:nvSpPr>
        <p:spPr>
          <a:xfrm>
            <a:off x="14492138" y="6240049"/>
            <a:ext cx="13863403" cy="10411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600" b="1" dirty="0"/>
              <a:t>Tabela 01: Receita Global e Resultados em Milhões da Coca-Cola Company de 2013 à 2023</a:t>
            </a:r>
            <a:br>
              <a:rPr lang="pt-BR" sz="3600" b="1" dirty="0"/>
            </a:br>
            <a:endParaRPr lang="pt-BR" sz="3200" dirty="0">
              <a:cs typeface="Calibri"/>
            </a:endParaRP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0B60E04B-9FA2-7ABF-1492-26E61C984E6F}"/>
              </a:ext>
            </a:extLst>
          </p:cNvPr>
          <p:cNvSpPr txBox="1"/>
          <p:nvPr/>
        </p:nvSpPr>
        <p:spPr>
          <a:xfrm>
            <a:off x="14602850" y="17139239"/>
            <a:ext cx="13863403" cy="10411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600" b="1" dirty="0"/>
              <a:t>Tabela 02: </a:t>
            </a:r>
            <a:r>
              <a:rPr lang="en-US" sz="3600" b="1" dirty="0">
                <a:sym typeface="Calibri (MS) Bold"/>
              </a:rPr>
              <a:t>Demonstrações de Resultados da Coca-Cola 1⁰ trimestre 2025</a:t>
            </a:r>
            <a:endParaRPr lang="pt-BR" sz="3600" b="1" dirty="0"/>
          </a:p>
        </p:txBody>
      </p:sp>
      <p:grpSp>
        <p:nvGrpSpPr>
          <p:cNvPr id="37" name="Group 15">
            <a:extLst>
              <a:ext uri="{FF2B5EF4-FFF2-40B4-BE49-F238E27FC236}">
                <a16:creationId xmlns:a16="http://schemas.microsoft.com/office/drawing/2014/main" id="{360FC213-5D7A-50B4-05A9-CE837EF0B7CB}"/>
              </a:ext>
            </a:extLst>
          </p:cNvPr>
          <p:cNvGrpSpPr/>
          <p:nvPr/>
        </p:nvGrpSpPr>
        <p:grpSpPr>
          <a:xfrm>
            <a:off x="14701491" y="8419294"/>
            <a:ext cx="13654050" cy="6771867"/>
            <a:chOff x="0" y="0"/>
            <a:chExt cx="7034894" cy="3489028"/>
          </a:xfrm>
        </p:grpSpPr>
        <p:sp>
          <p:nvSpPr>
            <p:cNvPr id="38" name="Freeform 16">
              <a:extLst>
                <a:ext uri="{FF2B5EF4-FFF2-40B4-BE49-F238E27FC236}">
                  <a16:creationId xmlns:a16="http://schemas.microsoft.com/office/drawing/2014/main" id="{2E476650-B9EC-7DB6-65C7-85AF19DD5218}"/>
                </a:ext>
              </a:extLst>
            </p:cNvPr>
            <p:cNvSpPr/>
            <p:nvPr/>
          </p:nvSpPr>
          <p:spPr>
            <a:xfrm>
              <a:off x="0" y="0"/>
              <a:ext cx="7034894" cy="3489028"/>
            </a:xfrm>
            <a:custGeom>
              <a:avLst/>
              <a:gdLst/>
              <a:ahLst/>
              <a:cxnLst/>
              <a:rect l="l" t="t" r="r" b="b"/>
              <a:pathLst>
                <a:path w="7034894" h="3489028">
                  <a:moveTo>
                    <a:pt x="6878719" y="0"/>
                  </a:moveTo>
                  <a:lnTo>
                    <a:pt x="156175" y="0"/>
                  </a:lnTo>
                  <a:cubicBezTo>
                    <a:pt x="70349" y="0"/>
                    <a:pt x="0" y="65178"/>
                    <a:pt x="0" y="144988"/>
                  </a:cubicBezTo>
                  <a:lnTo>
                    <a:pt x="0" y="3344040"/>
                  </a:lnTo>
                  <a:cubicBezTo>
                    <a:pt x="0" y="3423850"/>
                    <a:pt x="70349" y="3489028"/>
                    <a:pt x="156175" y="3489028"/>
                  </a:cubicBezTo>
                  <a:lnTo>
                    <a:pt x="6878719" y="3489028"/>
                  </a:lnTo>
                  <a:cubicBezTo>
                    <a:pt x="6964545" y="3489028"/>
                    <a:pt x="7034894" y="3423850"/>
                    <a:pt x="7034894" y="3344040"/>
                  </a:cubicBezTo>
                  <a:lnTo>
                    <a:pt x="7034894" y="144988"/>
                  </a:lnTo>
                  <a:cubicBezTo>
                    <a:pt x="7034894" y="65178"/>
                    <a:pt x="6964545" y="0"/>
                    <a:pt x="6878719" y="0"/>
                  </a:cubicBezTo>
                  <a:close/>
                </a:path>
              </a:pathLst>
            </a:custGeom>
            <a:blipFill>
              <a:blip r:embed="rId4"/>
              <a:stretch>
                <a:fillRect l="-608" r="-608"/>
              </a:stretch>
            </a:blipFill>
          </p:spPr>
        </p:sp>
      </p:grpSp>
      <p:grpSp>
        <p:nvGrpSpPr>
          <p:cNvPr id="39" name="Group 26">
            <a:extLst>
              <a:ext uri="{FF2B5EF4-FFF2-40B4-BE49-F238E27FC236}">
                <a16:creationId xmlns:a16="http://schemas.microsoft.com/office/drawing/2014/main" id="{4A21A2CB-ACFB-8553-3364-82083AD4FFA0}"/>
              </a:ext>
            </a:extLst>
          </p:cNvPr>
          <p:cNvGrpSpPr/>
          <p:nvPr/>
        </p:nvGrpSpPr>
        <p:grpSpPr>
          <a:xfrm>
            <a:off x="14796721" y="18415335"/>
            <a:ext cx="13624228" cy="6771867"/>
            <a:chOff x="0" y="0"/>
            <a:chExt cx="7019529" cy="3489028"/>
          </a:xfrm>
        </p:grpSpPr>
        <p:sp>
          <p:nvSpPr>
            <p:cNvPr id="40" name="Freeform 27">
              <a:extLst>
                <a:ext uri="{FF2B5EF4-FFF2-40B4-BE49-F238E27FC236}">
                  <a16:creationId xmlns:a16="http://schemas.microsoft.com/office/drawing/2014/main" id="{6E634ADB-8E29-7C58-2662-159CF412DB36}"/>
                </a:ext>
              </a:extLst>
            </p:cNvPr>
            <p:cNvSpPr/>
            <p:nvPr/>
          </p:nvSpPr>
          <p:spPr>
            <a:xfrm rot="-24000">
              <a:off x="-11084" y="-23376"/>
              <a:ext cx="7041698" cy="3535781"/>
            </a:xfrm>
            <a:custGeom>
              <a:avLst/>
              <a:gdLst/>
              <a:ahLst/>
              <a:cxnLst/>
              <a:rect l="l" t="t" r="r" b="b"/>
              <a:pathLst>
                <a:path w="7041698" h="3535781">
                  <a:moveTo>
                    <a:pt x="6886876" y="46833"/>
                  </a:moveTo>
                  <a:lnTo>
                    <a:pt x="179178" y="4"/>
                  </a:lnTo>
                  <a:cubicBezTo>
                    <a:pt x="93542" y="-594"/>
                    <a:pt x="22893" y="64093"/>
                    <a:pt x="22336" y="143901"/>
                  </a:cubicBezTo>
                  <a:lnTo>
                    <a:pt x="3" y="3342875"/>
                  </a:lnTo>
                  <a:cubicBezTo>
                    <a:pt x="-554" y="3422682"/>
                    <a:pt x="69184" y="3488349"/>
                    <a:pt x="154820" y="3488947"/>
                  </a:cubicBezTo>
                  <a:lnTo>
                    <a:pt x="6862518" y="3535776"/>
                  </a:lnTo>
                  <a:cubicBezTo>
                    <a:pt x="6948154" y="3536374"/>
                    <a:pt x="7018803" y="3471688"/>
                    <a:pt x="7019361" y="3391880"/>
                  </a:cubicBezTo>
                  <a:lnTo>
                    <a:pt x="7041694" y="192906"/>
                  </a:lnTo>
                  <a:cubicBezTo>
                    <a:pt x="7042251" y="113098"/>
                    <a:pt x="6972512" y="47431"/>
                    <a:pt x="6886876" y="46833"/>
                  </a:cubicBezTo>
                  <a:close/>
                </a:path>
              </a:pathLst>
            </a:custGeom>
            <a:blipFill>
              <a:blip r:embed="rId5"/>
              <a:stretch>
                <a:fillRect l="-14" t="-5668" r="-4051" b="-9356"/>
              </a:stretch>
            </a:blipFill>
          </p:spPr>
        </p:sp>
      </p:grpSp>
      <p:sp>
        <p:nvSpPr>
          <p:cNvPr id="43" name="TextBox 25">
            <a:extLst>
              <a:ext uri="{FF2B5EF4-FFF2-40B4-BE49-F238E27FC236}">
                <a16:creationId xmlns:a16="http://schemas.microsoft.com/office/drawing/2014/main" id="{CB3D5F7C-93D3-08C8-00F9-AD99FD1C5DE1}"/>
              </a:ext>
            </a:extLst>
          </p:cNvPr>
          <p:cNvSpPr txBox="1"/>
          <p:nvPr/>
        </p:nvSpPr>
        <p:spPr>
          <a:xfrm>
            <a:off x="16002000" y="25368177"/>
            <a:ext cx="10867909" cy="10395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320"/>
              </a:lnSpc>
            </a:pPr>
            <a:r>
              <a:rPr lang="en-US" sz="2200" dirty="0">
                <a:sym typeface="Calibri (MS)"/>
              </a:rPr>
              <a:t>Fonte: 📊 10 Must-See Earnings Visualized (2025)</a:t>
            </a:r>
          </a:p>
          <a:p>
            <a:pPr algn="ctr">
              <a:lnSpc>
                <a:spcPts val="4320"/>
              </a:lnSpc>
            </a:pPr>
            <a:endParaRPr lang="en-US" sz="2200" dirty="0">
              <a:solidFill>
                <a:srgbClr val="000000"/>
              </a:solidFill>
              <a:latin typeface="Calibri (MS)"/>
              <a:ea typeface="Calibri (MS)"/>
              <a:cs typeface="Calibri (MS)"/>
              <a:sym typeface="Calibri (MS)"/>
            </a:endParaRPr>
          </a:p>
        </p:txBody>
      </p:sp>
      <p:sp>
        <p:nvSpPr>
          <p:cNvPr id="44" name="TextBox 14">
            <a:extLst>
              <a:ext uri="{FF2B5EF4-FFF2-40B4-BE49-F238E27FC236}">
                <a16:creationId xmlns:a16="http://schemas.microsoft.com/office/drawing/2014/main" id="{E22E5009-956B-AAAB-2237-AA126A73712F}"/>
              </a:ext>
            </a:extLst>
          </p:cNvPr>
          <p:cNvSpPr txBox="1"/>
          <p:nvPr/>
        </p:nvSpPr>
        <p:spPr>
          <a:xfrm>
            <a:off x="17346552" y="15333122"/>
            <a:ext cx="8524567" cy="110286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320"/>
              </a:lnSpc>
            </a:pPr>
            <a:r>
              <a:rPr lang="en-US" sz="2200" dirty="0">
                <a:sym typeface="Calibri (MS)"/>
              </a:rPr>
              <a:t>Fonte: </a:t>
            </a:r>
            <a:r>
              <a:rPr lang="pt-BR" sz="2200" noProof="0" dirty="0">
                <a:sym typeface="Calibri (MS)"/>
              </a:rPr>
              <a:t>Frostbolt.blog</a:t>
            </a:r>
            <a:r>
              <a:rPr lang="en-US" sz="2200" dirty="0">
                <a:sym typeface="Calibri (MS)"/>
              </a:rPr>
              <a:t>(2023)</a:t>
            </a:r>
          </a:p>
          <a:p>
            <a:pPr algn="ctr">
              <a:lnSpc>
                <a:spcPts val="4320"/>
              </a:lnSpc>
            </a:pPr>
            <a:endParaRPr lang="en-US" sz="3600" dirty="0">
              <a:solidFill>
                <a:srgbClr val="000000"/>
              </a:solidFill>
              <a:latin typeface="Calibri (MS)"/>
              <a:ea typeface="Calibri (MS)"/>
              <a:cs typeface="Calibri (MS)"/>
              <a:sym typeface="Calibri (MS)"/>
            </a:endParaRPr>
          </a:p>
        </p:txBody>
      </p:sp>
    </p:spTree>
    <p:extLst>
      <p:ext uri="{BB962C8B-B14F-4D97-AF65-F5344CB8AC3E}">
        <p14:creationId xmlns:p14="http://schemas.microsoft.com/office/powerpoint/2010/main" val="114508984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142</TotalTime>
  <Words>779</Words>
  <Application>Microsoft Office PowerPoint</Application>
  <PresentationFormat>Personalizar</PresentationFormat>
  <Paragraphs>43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(MS)</vt:lpstr>
      <vt:lpstr>Calibri (MS) Bold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Ronan Adriel Zenatti</dc:creator>
  <cp:lastModifiedBy>Alexandre Daniel Alves</cp:lastModifiedBy>
  <cp:revision>44</cp:revision>
  <dcterms:created xsi:type="dcterms:W3CDTF">2017-11-28T14:46:21Z</dcterms:created>
  <dcterms:modified xsi:type="dcterms:W3CDTF">2025-11-24T20:41:02Z</dcterms:modified>
</cp:coreProperties>
</file>